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59" r:id="rId9"/>
    <p:sldId id="266" r:id="rId10"/>
    <p:sldId id="267" r:id="rId11"/>
    <p:sldId id="268" r:id="rId12"/>
    <p:sldId id="269" r:id="rId13"/>
    <p:sldId id="270" r:id="rId14"/>
    <p:sldId id="260" r:id="rId15"/>
    <p:sldId id="271" r:id="rId16"/>
    <p:sldId id="272" r:id="rId17"/>
    <p:sldId id="273" r:id="rId18"/>
    <p:sldId id="274" r:id="rId19"/>
    <p:sldId id="261" r:id="rId20"/>
    <p:sldId id="275" r:id="rId21"/>
    <p:sldId id="276" r:id="rId22"/>
    <p:sldId id="278" r:id="rId23"/>
    <p:sldId id="277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16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09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20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01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95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16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79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2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58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79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42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14E0A-8538-4947-9DFC-77825C422FC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5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87025"/>
            <a:ext cx="87849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Лекция </a:t>
            </a:r>
            <a:r>
              <a:rPr lang="ru-RU" sz="2400" b="1" dirty="0" smtClean="0"/>
              <a:t>1. </a:t>
            </a:r>
            <a:r>
              <a:rPr lang="ru-RU" sz="2400" b="1" dirty="0"/>
              <a:t>МЕТОД </a:t>
            </a:r>
            <a:r>
              <a:rPr lang="ru-RU" sz="2400" b="1" dirty="0" smtClean="0"/>
              <a:t>ПРОЕЦИРОВАНИЯ</a:t>
            </a:r>
          </a:p>
          <a:p>
            <a:endParaRPr lang="ru-RU" sz="2400" b="1" dirty="0"/>
          </a:p>
          <a:p>
            <a:r>
              <a:rPr lang="ru-RU" sz="2400" b="1" dirty="0" smtClean="0"/>
              <a:t>Учебные </a:t>
            </a:r>
            <a:r>
              <a:rPr lang="ru-RU" sz="2400" b="1" dirty="0" smtClean="0"/>
              <a:t>вопросы: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/>
              <a:t>Центральное </a:t>
            </a:r>
            <a:r>
              <a:rPr lang="ru-RU" sz="2400" dirty="0"/>
              <a:t>и параллельное проецирование </a:t>
            </a:r>
            <a:endParaRPr lang="ru-RU" sz="24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/>
              <a:t>Проецирование </a:t>
            </a:r>
            <a:r>
              <a:rPr lang="ru-RU" sz="2400" dirty="0"/>
              <a:t>на три плоскости проекций (комплексный чертеж МОНЖА</a:t>
            </a:r>
            <a:r>
              <a:rPr lang="ru-RU" sz="2400" dirty="0" smtClean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/>
              <a:t>Точки </a:t>
            </a:r>
            <a:r>
              <a:rPr lang="ru-RU" sz="2400" dirty="0"/>
              <a:t>общего и частного </a:t>
            </a:r>
            <a:r>
              <a:rPr lang="ru-RU" sz="2400" dirty="0" smtClean="0"/>
              <a:t>положения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/>
              <a:t>Проекции </a:t>
            </a:r>
            <a:r>
              <a:rPr lang="ru-RU" sz="2400" dirty="0"/>
              <a:t>прямых линий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3251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Линии пересечения плоскостей образуют </a:t>
            </a:r>
            <a:r>
              <a:rPr lang="ru-RU" sz="2400" b="1" i="1" dirty="0"/>
              <a:t>оси координат</a:t>
            </a:r>
            <a:r>
              <a:rPr lang="ru-RU" sz="2400" dirty="0"/>
              <a:t>: </a:t>
            </a:r>
            <a:endParaRPr lang="ru-RU" sz="2400" dirty="0" smtClean="0"/>
          </a:p>
          <a:p>
            <a:pPr indent="447675"/>
            <a:r>
              <a:rPr lang="ru-RU" sz="2400" b="1" i="1" dirty="0" smtClean="0"/>
              <a:t>х </a:t>
            </a:r>
            <a:r>
              <a:rPr lang="ru-RU" sz="2400" i="1" dirty="0" smtClean="0"/>
              <a:t>– абсцисс,</a:t>
            </a:r>
            <a:r>
              <a:rPr lang="ru-RU" sz="2400" dirty="0" smtClean="0"/>
              <a:t> </a:t>
            </a:r>
            <a:r>
              <a:rPr lang="ru-RU" sz="2400" b="1" i="1" dirty="0"/>
              <a:t>у</a:t>
            </a:r>
            <a:r>
              <a:rPr lang="ru-RU" sz="2400" i="1" dirty="0"/>
              <a:t> </a:t>
            </a:r>
            <a:r>
              <a:rPr lang="ru-RU" sz="2400" b="1" i="1" dirty="0"/>
              <a:t>— </a:t>
            </a:r>
            <a:r>
              <a:rPr lang="ru-RU" sz="2400" i="1" dirty="0"/>
              <a:t>ординат, </a:t>
            </a:r>
            <a:r>
              <a:rPr lang="en-US" sz="2400" b="1" i="1" dirty="0"/>
              <a:t>z</a:t>
            </a:r>
            <a:r>
              <a:rPr lang="en-US" sz="2400" i="1" dirty="0"/>
              <a:t> </a:t>
            </a:r>
            <a:r>
              <a:rPr lang="ru-RU" sz="2400" i="1" dirty="0"/>
              <a:t>— аппликат</a:t>
            </a:r>
            <a:r>
              <a:rPr lang="ru-RU" sz="2400" dirty="0"/>
              <a:t>. </a:t>
            </a:r>
            <a:endParaRPr lang="ru-RU" sz="2400" dirty="0" smtClean="0"/>
          </a:p>
          <a:p>
            <a:pPr indent="447675"/>
            <a:r>
              <a:rPr lang="ru-RU" sz="2400" dirty="0" smtClean="0"/>
              <a:t>Точка </a:t>
            </a:r>
            <a:r>
              <a:rPr lang="ru-RU" sz="2400" dirty="0"/>
              <a:t>пересечения координатных осей  - </a:t>
            </a:r>
            <a:r>
              <a:rPr lang="ru-RU" sz="2400" i="1" dirty="0"/>
              <a:t>начало координат</a:t>
            </a:r>
            <a:r>
              <a:rPr lang="ru-RU" sz="2400" dirty="0"/>
              <a:t> и обозначается буквой </a:t>
            </a:r>
            <a:r>
              <a:rPr lang="ru-RU" sz="2400" b="1" i="1" dirty="0"/>
              <a:t>О. </a:t>
            </a:r>
            <a:endParaRPr lang="ru-RU" sz="2400" b="1" i="1" dirty="0" smtClean="0"/>
          </a:p>
          <a:p>
            <a:pPr indent="447675"/>
            <a:r>
              <a:rPr lang="ru-RU" sz="2400" i="1" dirty="0" smtClean="0"/>
              <a:t>Положительное </a:t>
            </a:r>
            <a:r>
              <a:rPr lang="ru-RU" sz="2400" i="1" dirty="0"/>
              <a:t>направлением осей</a:t>
            </a:r>
            <a:r>
              <a:rPr lang="ru-RU" sz="2400" dirty="0"/>
              <a:t>: </a:t>
            </a:r>
            <a:r>
              <a:rPr lang="ru-RU" sz="2400" i="1" dirty="0"/>
              <a:t>х</a:t>
            </a:r>
            <a:r>
              <a:rPr lang="ru-RU" sz="2400" dirty="0"/>
              <a:t> - влево от начала координат, </a:t>
            </a:r>
            <a:r>
              <a:rPr lang="ru-RU" sz="2400" i="1" dirty="0"/>
              <a:t>у -</a:t>
            </a:r>
            <a:r>
              <a:rPr lang="ru-RU" sz="2400" dirty="0"/>
              <a:t> в сторону наблюдателя от плоскости </a:t>
            </a:r>
            <a:r>
              <a:rPr lang="ru-RU" sz="2400" b="1" i="1" dirty="0" smtClean="0"/>
              <a:t>π</a:t>
            </a:r>
            <a:r>
              <a:rPr lang="ru-RU" sz="2400" b="1" i="1" baseline="-25000" dirty="0" smtClean="0"/>
              <a:t>2 </a:t>
            </a:r>
            <a:r>
              <a:rPr lang="ru-RU" sz="2400" i="1" dirty="0" smtClean="0"/>
              <a:t>, </a:t>
            </a:r>
            <a:r>
              <a:rPr lang="en-US" sz="2400" i="1" dirty="0"/>
              <a:t>z</a:t>
            </a:r>
            <a:r>
              <a:rPr lang="en-US" sz="2400" dirty="0"/>
              <a:t> </a:t>
            </a:r>
            <a:r>
              <a:rPr lang="ru-RU" sz="2400" dirty="0"/>
              <a:t>- вверх от плоскости </a:t>
            </a:r>
            <a:r>
              <a:rPr lang="ru-RU" sz="2400" b="1" i="1" dirty="0"/>
              <a:t>π</a:t>
            </a:r>
            <a:r>
              <a:rPr lang="ru-RU" sz="2400" b="1" i="1" baseline="-25000" dirty="0"/>
              <a:t>1</a:t>
            </a:r>
            <a:r>
              <a:rPr lang="ru-RU" sz="2400" b="1" i="1" dirty="0"/>
              <a:t>.</a:t>
            </a:r>
            <a:endParaRPr lang="ru-RU" sz="2400" dirty="0"/>
          </a:p>
          <a:p>
            <a:pPr indent="447675"/>
            <a:r>
              <a:rPr lang="ru-RU" sz="2400" b="1" i="1" dirty="0"/>
              <a:t>Расстояния от плоскости проекций: х -</a:t>
            </a:r>
            <a:r>
              <a:rPr lang="ru-RU" sz="2400" dirty="0"/>
              <a:t> от профильной плоскости проекций </a:t>
            </a:r>
            <a:r>
              <a:rPr lang="ru-RU" sz="2400" i="1" dirty="0"/>
              <a:t>(</a:t>
            </a:r>
            <a:r>
              <a:rPr lang="ru-RU" sz="2400" b="1" i="1" dirty="0"/>
              <a:t>π</a:t>
            </a:r>
            <a:r>
              <a:rPr lang="ru-RU" sz="2400" b="1" i="1" baseline="-25000" dirty="0"/>
              <a:t>3</a:t>
            </a:r>
            <a:r>
              <a:rPr lang="ru-RU" sz="2400" i="1" dirty="0"/>
              <a:t>), у </a:t>
            </a:r>
            <a:r>
              <a:rPr lang="ru-RU" sz="2400" b="1" i="1" dirty="0"/>
              <a:t>-</a:t>
            </a:r>
            <a:r>
              <a:rPr lang="ru-RU" sz="2400" dirty="0"/>
              <a:t> от фронтальной </a:t>
            </a:r>
            <a:r>
              <a:rPr lang="el-GR" sz="2400" b="1" i="1" dirty="0"/>
              <a:t>(π</a:t>
            </a:r>
            <a:r>
              <a:rPr lang="el-GR" sz="2400" i="1" baseline="-25000" dirty="0"/>
              <a:t>2</a:t>
            </a:r>
            <a:r>
              <a:rPr lang="el-GR" sz="2400" b="1" i="1" dirty="0"/>
              <a:t>),</a:t>
            </a:r>
            <a:r>
              <a:rPr lang="el-GR" sz="2400" dirty="0"/>
              <a:t> ζ </a:t>
            </a:r>
            <a:r>
              <a:rPr lang="ru-RU" sz="2400" dirty="0"/>
              <a:t>- от горизонтальной (</a:t>
            </a:r>
            <a:r>
              <a:rPr lang="ru-RU" sz="2400" b="1" i="1" dirty="0"/>
              <a:t>π</a:t>
            </a:r>
            <a:r>
              <a:rPr lang="ru-RU" sz="2400" b="1" i="1" baseline="-25000" dirty="0"/>
              <a:t>1</a:t>
            </a:r>
            <a:r>
              <a:rPr lang="ru-RU" sz="2400" dirty="0"/>
              <a:t>).</a:t>
            </a:r>
          </a:p>
          <a:p>
            <a:pPr indent="447675"/>
            <a:r>
              <a:rPr lang="ru-RU" sz="2400" b="1" i="1" dirty="0"/>
              <a:t>Плоскости проекций определяются координатами: </a:t>
            </a:r>
            <a:endParaRPr lang="ru-RU" sz="2400" b="1" i="1" dirty="0" smtClean="0"/>
          </a:p>
          <a:p>
            <a:pPr indent="447675"/>
            <a:r>
              <a:rPr lang="ru-RU" sz="2400" dirty="0"/>
              <a:t>плоскость </a:t>
            </a:r>
            <a:r>
              <a:rPr lang="ru-RU" sz="2400" dirty="0" smtClean="0"/>
              <a:t>π</a:t>
            </a:r>
            <a:r>
              <a:rPr lang="ru-RU" sz="2400" baseline="-25000" dirty="0" smtClean="0"/>
              <a:t>1 </a:t>
            </a:r>
            <a:r>
              <a:rPr lang="el-GR" sz="2400" b="1" i="1" dirty="0"/>
              <a:t>- </a:t>
            </a:r>
            <a:r>
              <a:rPr lang="ru-RU" sz="2400" dirty="0"/>
              <a:t>х и у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indent="447675"/>
            <a:r>
              <a:rPr lang="ru-RU" sz="2400" dirty="0"/>
              <a:t>плоскость </a:t>
            </a:r>
            <a:r>
              <a:rPr lang="ru-RU" sz="2400" dirty="0" smtClean="0"/>
              <a:t>π</a:t>
            </a:r>
            <a:r>
              <a:rPr lang="ru-RU" sz="2400" baseline="-25000" dirty="0" smtClean="0"/>
              <a:t>2</a:t>
            </a:r>
            <a:r>
              <a:rPr lang="ru-RU" sz="2400" b="1" i="1" dirty="0" smtClean="0"/>
              <a:t> </a:t>
            </a:r>
            <a:r>
              <a:rPr lang="ru-RU" sz="2400" i="1" dirty="0" smtClean="0"/>
              <a:t> </a:t>
            </a:r>
            <a:r>
              <a:rPr lang="ru-RU" sz="2400" i="1" dirty="0"/>
              <a:t>- </a:t>
            </a:r>
            <a:r>
              <a:rPr lang="ru-RU" sz="2400" dirty="0"/>
              <a:t>х</a:t>
            </a:r>
            <a:r>
              <a:rPr lang="ru-RU" sz="2400" i="1" dirty="0"/>
              <a:t> </a:t>
            </a:r>
            <a:r>
              <a:rPr lang="ru-RU" sz="2400" dirty="0"/>
              <a:t>и</a:t>
            </a:r>
            <a:r>
              <a:rPr lang="ru-RU" sz="2400" i="1" dirty="0"/>
              <a:t> </a:t>
            </a:r>
            <a:r>
              <a:rPr lang="el-GR" sz="2400" dirty="0"/>
              <a:t>z</a:t>
            </a:r>
            <a:r>
              <a:rPr lang="el-GR" sz="2400" b="1" i="1" dirty="0"/>
              <a:t>,</a:t>
            </a:r>
            <a:endParaRPr lang="ru-RU" sz="2400" b="1" i="1" dirty="0"/>
          </a:p>
          <a:p>
            <a:pPr indent="447675"/>
            <a:r>
              <a:rPr lang="ru-RU" sz="2400" dirty="0"/>
              <a:t>плоскость π</a:t>
            </a:r>
            <a:r>
              <a:rPr lang="ru-RU" sz="2400" baseline="-25000" dirty="0"/>
              <a:t>3</a:t>
            </a:r>
            <a:r>
              <a:rPr lang="ru-RU" sz="2400" dirty="0"/>
              <a:t> </a:t>
            </a:r>
            <a:r>
              <a:rPr lang="ru-RU" sz="2400" i="1" dirty="0"/>
              <a:t>- </a:t>
            </a:r>
            <a:r>
              <a:rPr lang="ru-RU" sz="2400" dirty="0"/>
              <a:t>у</a:t>
            </a:r>
            <a:r>
              <a:rPr lang="ru-RU" sz="2400" b="1" dirty="0"/>
              <a:t> </a:t>
            </a:r>
            <a:r>
              <a:rPr lang="ru-RU" sz="2400" dirty="0"/>
              <a:t>и </a:t>
            </a:r>
            <a:r>
              <a:rPr lang="en-US" sz="2400" dirty="0"/>
              <a:t>z</a:t>
            </a:r>
            <a:r>
              <a:rPr lang="el-GR" sz="2400" b="1" i="1" dirty="0"/>
              <a:t>.</a:t>
            </a:r>
            <a:endParaRPr lang="ru-RU" sz="3200" baseline="-25000" dirty="0"/>
          </a:p>
        </p:txBody>
      </p:sp>
    </p:spTree>
    <p:extLst>
      <p:ext uri="{BB962C8B-B14F-4D97-AF65-F5344CB8AC3E}">
        <p14:creationId xmlns:p14="http://schemas.microsoft.com/office/powerpoint/2010/main" val="409060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Положение точки А (рис. 1.5) в пространстве определяется тремя координатами (х, у, z), показывающими величины расстояний, на которые точка удалена от плоскостей проекций.</a:t>
            </a:r>
          </a:p>
          <a:p>
            <a:pPr indent="447675"/>
            <a:r>
              <a:rPr lang="ru-RU" sz="2400" dirty="0"/>
              <a:t>Точки, в которых пересекаются прямые, проведенные через точку А, </a:t>
            </a:r>
            <a:r>
              <a:rPr lang="ru-RU" sz="2400" dirty="0" smtClean="0"/>
              <a:t>перпендикулярно </a:t>
            </a:r>
            <a:r>
              <a:rPr lang="ru-RU" sz="2400" dirty="0"/>
              <a:t>плоскостям проекций, называются ортогональными проекциями точки А:</a:t>
            </a:r>
          </a:p>
          <a:p>
            <a:pPr indent="447675"/>
            <a:r>
              <a:rPr lang="ru-RU" sz="2400" dirty="0"/>
              <a:t>А'— горизонтальная проекция:</a:t>
            </a:r>
          </a:p>
          <a:p>
            <a:pPr indent="447675"/>
            <a:r>
              <a:rPr lang="ru-RU" sz="2400" dirty="0"/>
              <a:t>А"- фронтальная проекция;</a:t>
            </a:r>
          </a:p>
          <a:p>
            <a:pPr indent="447675"/>
            <a:r>
              <a:rPr lang="ru-RU" sz="2400" dirty="0"/>
              <a:t>А’’’ - профильная проекция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" name="Рисунок 2" descr="C:\Users\chuc\AppData\Local\Temp\FineReader12.00\media\image5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36912"/>
            <a:ext cx="4032448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940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Прямые, проведенные через точку А, перпендикулярно плоскостям проекций называются проецирующими прямыми:</a:t>
            </a:r>
          </a:p>
          <a:p>
            <a:pPr indent="447675"/>
            <a:r>
              <a:rPr lang="ru-RU" sz="2400" dirty="0"/>
              <a:t>| А </a:t>
            </a:r>
            <a:r>
              <a:rPr lang="ru-RU" sz="2400" dirty="0" err="1"/>
              <a:t>А</a:t>
            </a:r>
            <a:r>
              <a:rPr lang="ru-RU" sz="2400" dirty="0"/>
              <a:t>' | — горизонтально проецирующая прямая;</a:t>
            </a:r>
          </a:p>
          <a:p>
            <a:pPr indent="447675"/>
            <a:r>
              <a:rPr lang="ru-RU" sz="2400" dirty="0"/>
              <a:t>| А </a:t>
            </a:r>
            <a:r>
              <a:rPr lang="ru-RU" sz="2400" dirty="0" err="1"/>
              <a:t>А</a:t>
            </a:r>
            <a:r>
              <a:rPr lang="ru-RU" sz="2400" dirty="0"/>
              <a:t> " | - фронтально проецирующая прямая;</a:t>
            </a:r>
          </a:p>
          <a:p>
            <a:pPr indent="447675"/>
            <a:r>
              <a:rPr lang="ru-RU" sz="2400" dirty="0"/>
              <a:t>| А </a:t>
            </a:r>
            <a:r>
              <a:rPr lang="ru-RU" sz="2400" dirty="0" err="1"/>
              <a:t>А</a:t>
            </a:r>
            <a:r>
              <a:rPr lang="ru-RU" sz="2400" dirty="0"/>
              <a:t>’’’ | - </a:t>
            </a:r>
            <a:r>
              <a:rPr lang="ru-RU" sz="2400" dirty="0" err="1"/>
              <a:t>профильно</a:t>
            </a:r>
            <a:r>
              <a:rPr lang="ru-RU" sz="2400" dirty="0"/>
              <a:t> проецирующая прямая.</a:t>
            </a:r>
          </a:p>
        </p:txBody>
      </p:sp>
      <p:pic>
        <p:nvPicPr>
          <p:cNvPr id="3" name="Рисунок 2" descr="C:\Users\chuc\AppData\Local\Temp\FineReader12.00\media\image5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20888"/>
            <a:ext cx="4032448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099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Преобразуем наглядное изображение так, чтобы горизонтальная и профильная плоскости проекций совпали с фронтальной плоскостью, образуя одну плоскость чертежа. В результате указанного совмещения плоскостей получается чертеж, </a:t>
            </a:r>
            <a:r>
              <a:rPr lang="ru-RU" sz="2400" dirty="0" smtClean="0"/>
              <a:t>показанный </a:t>
            </a:r>
            <a:r>
              <a:rPr lang="ru-RU" sz="2400" dirty="0"/>
              <a:t>на рисунке 1.6, под названием </a:t>
            </a:r>
            <a:r>
              <a:rPr lang="ru-RU" sz="2400" b="1" dirty="0"/>
              <a:t>эпюр</a:t>
            </a:r>
            <a:r>
              <a:rPr lang="ru-RU" sz="2400" dirty="0"/>
              <a:t> или </a:t>
            </a:r>
            <a:r>
              <a:rPr lang="ru-RU" sz="2400" b="1" dirty="0"/>
              <a:t>эпюр Монжа</a:t>
            </a:r>
            <a:r>
              <a:rPr lang="ru-RU" sz="2400" dirty="0"/>
              <a:t>.</a:t>
            </a:r>
          </a:p>
          <a:p>
            <a:pPr indent="447675"/>
            <a:r>
              <a:rPr lang="ru-RU" sz="2400" dirty="0"/>
              <a:t>На эпюре прямые, перпендикулярные к осям проекций и соединяющие </a:t>
            </a:r>
            <a:r>
              <a:rPr lang="ru-RU" sz="2400" dirty="0" smtClean="0"/>
              <a:t>разноименные </a:t>
            </a:r>
            <a:r>
              <a:rPr lang="ru-RU" sz="2400" dirty="0"/>
              <a:t>проекции точек, называются </a:t>
            </a:r>
            <a:r>
              <a:rPr lang="ru-RU" sz="2400" i="1" dirty="0"/>
              <a:t>линиями проекционной связи</a:t>
            </a:r>
            <a:r>
              <a:rPr lang="ru-RU" sz="2400" dirty="0"/>
              <a:t>.</a:t>
            </a:r>
          </a:p>
        </p:txBody>
      </p:sp>
      <p:pic>
        <p:nvPicPr>
          <p:cNvPr id="5" name="Рисунок 4" descr="C:\Users\chuc\AppData\Local\Temp\FineReader12.00\media\image6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284984"/>
            <a:ext cx="3560564" cy="345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chuc\AppData\Local\Temp\FineReader12.00\media\image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76968"/>
            <a:ext cx="3240360" cy="2704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620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554" y="3212976"/>
            <a:ext cx="8784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/>
              <a:t>Вопрос </a:t>
            </a:r>
            <a:r>
              <a:rPr lang="ru-RU" sz="2400" b="1" dirty="0" smtClean="0"/>
              <a:t>№3. </a:t>
            </a:r>
            <a:r>
              <a:rPr lang="ru-RU" sz="2400" dirty="0"/>
              <a:t>Точки общего и частного положения</a:t>
            </a:r>
          </a:p>
        </p:txBody>
      </p:sp>
    </p:spTree>
    <p:extLst>
      <p:ext uri="{BB962C8B-B14F-4D97-AF65-F5344CB8AC3E}">
        <p14:creationId xmlns:p14="http://schemas.microsoft.com/office/powerpoint/2010/main" val="251008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По отношению к плоскостям проекций точка может занимать </a:t>
            </a:r>
            <a:r>
              <a:rPr lang="ru-RU" sz="2400" b="1" i="1" dirty="0"/>
              <a:t>общее положение</a:t>
            </a:r>
            <a:r>
              <a:rPr lang="ru-RU" sz="2400" dirty="0"/>
              <a:t>, т.е. находиться вне каждой из них и </a:t>
            </a:r>
            <a:r>
              <a:rPr lang="ru-RU" sz="2400" b="1" i="1" dirty="0"/>
              <a:t>частное положение</a:t>
            </a:r>
            <a:r>
              <a:rPr lang="ru-RU" sz="2400" dirty="0"/>
              <a:t> - находиться на одной из этих плоскостей, сразу на двух плоскостях проекций или одновременно на трех </a:t>
            </a:r>
            <a:r>
              <a:rPr lang="ru-RU" sz="2400" dirty="0" smtClean="0"/>
              <a:t>плоскостях </a:t>
            </a:r>
            <a:r>
              <a:rPr lang="ru-RU" sz="2400" dirty="0"/>
              <a:t>проекций.</a:t>
            </a:r>
          </a:p>
          <a:p>
            <a:pPr indent="447675"/>
            <a:r>
              <a:rPr lang="ru-RU" sz="2400" dirty="0"/>
              <a:t>Точка общего положения показана на рисунках 1.5, 1.6.</a:t>
            </a:r>
          </a:p>
        </p:txBody>
      </p:sp>
      <p:pic>
        <p:nvPicPr>
          <p:cNvPr id="5" name="Рисунок 4" descr="C:\Users\chuc\AppData\Local\Temp\FineReader12.00\media\image6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284984"/>
            <a:ext cx="3560564" cy="345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chuc\AppData\Local\Temp\FineReader12.00\media\image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3384376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49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Эпюр точки частного положения, принадлежащей </a:t>
            </a:r>
            <a:r>
              <a:rPr lang="ru-RU" sz="2400" b="1" i="1" dirty="0"/>
              <a:t>горизонтальной плоскости проекции</a:t>
            </a:r>
            <a:r>
              <a:rPr lang="ru-RU" sz="2400" dirty="0"/>
              <a:t> (</a:t>
            </a:r>
            <a:r>
              <a:rPr lang="en-US" sz="2400" dirty="0"/>
              <a:t>z</a:t>
            </a:r>
            <a:r>
              <a:rPr lang="ru-RU" sz="2400" dirty="0"/>
              <a:t>=0) показан на рисунке 1.7, </a:t>
            </a:r>
            <a:endParaRPr lang="ru-RU" sz="2400" dirty="0" smtClean="0"/>
          </a:p>
          <a:p>
            <a:r>
              <a:rPr lang="ru-RU" sz="2400" b="1" i="1" dirty="0" smtClean="0"/>
              <a:t>фронтальной </a:t>
            </a:r>
            <a:r>
              <a:rPr lang="ru-RU" sz="2400" b="1" i="1" dirty="0"/>
              <a:t>плоскости проекции</a:t>
            </a:r>
            <a:r>
              <a:rPr lang="ru-RU" sz="2400" dirty="0"/>
              <a:t> (у=0) - на рисунке 1.8, </a:t>
            </a:r>
            <a:r>
              <a:rPr lang="ru-RU" sz="2400" b="1" i="1" dirty="0"/>
              <a:t>профильной плоскости проекции</a:t>
            </a:r>
            <a:r>
              <a:rPr lang="ru-RU" sz="2400" dirty="0"/>
              <a:t> (х=0) - на рисунке 1.9.</a:t>
            </a:r>
          </a:p>
        </p:txBody>
      </p:sp>
      <p:pic>
        <p:nvPicPr>
          <p:cNvPr id="7" name="Рисунок 6" descr="C:\Users\chuc\AppData\Local\Temp\FineReader12.00\media\image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7488832" cy="30342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450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Если точка принадлежит одновременно </a:t>
            </a:r>
            <a:r>
              <a:rPr lang="ru-RU" sz="2400" b="1" i="1" dirty="0"/>
              <a:t>двум плоскостям проекций,</a:t>
            </a:r>
            <a:r>
              <a:rPr lang="ru-RU" sz="2400" dirty="0"/>
              <a:t> то две ее координаты равны нулю: </a:t>
            </a:r>
            <a:endParaRPr lang="ru-RU" sz="2400" dirty="0" smtClean="0"/>
          </a:p>
          <a:p>
            <a:r>
              <a:rPr lang="ru-RU" sz="2400" dirty="0" smtClean="0"/>
              <a:t>рисунок </a:t>
            </a:r>
            <a:r>
              <a:rPr lang="ru-RU" sz="2400" dirty="0"/>
              <a:t>1.10 - </a:t>
            </a:r>
            <a:r>
              <a:rPr lang="ru-RU" sz="2400" b="1" i="1" dirty="0"/>
              <a:t>горизонтальной и фронтальной </a:t>
            </a:r>
            <a:r>
              <a:rPr lang="ru-RU" sz="2400" dirty="0"/>
              <a:t>плоскостям проекций (у=0, </a:t>
            </a:r>
            <a:r>
              <a:rPr lang="en-US" sz="2400" dirty="0"/>
              <a:t>z</a:t>
            </a:r>
            <a:r>
              <a:rPr lang="ru-RU" sz="2400" dirty="0"/>
              <a:t>=0), </a:t>
            </a:r>
            <a:r>
              <a:rPr lang="ru-RU" sz="2400" b="1" i="1" dirty="0"/>
              <a:t>(А '=А"),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smtClean="0"/>
              <a:t>рисунок </a:t>
            </a:r>
            <a:r>
              <a:rPr lang="ru-RU" sz="2400" dirty="0"/>
              <a:t>1.11 </a:t>
            </a:r>
            <a:r>
              <a:rPr lang="ru-RU" sz="2400" b="1" i="1" dirty="0" smtClean="0"/>
              <a:t>- фронтальной </a:t>
            </a:r>
            <a:r>
              <a:rPr lang="ru-RU" sz="2400" b="1" i="1" dirty="0"/>
              <a:t>и профильной</a:t>
            </a:r>
            <a:r>
              <a:rPr lang="ru-RU" sz="2400" dirty="0"/>
              <a:t> (х=0, </a:t>
            </a:r>
            <a:r>
              <a:rPr lang="en-US" sz="2400" dirty="0"/>
              <a:t>y</a:t>
            </a:r>
            <a:r>
              <a:rPr lang="ru-RU" sz="2400" dirty="0"/>
              <a:t>=0), </a:t>
            </a:r>
            <a:r>
              <a:rPr lang="ru-RU" sz="2400" b="1" i="1" dirty="0"/>
              <a:t>(А ”=А'”),</a:t>
            </a:r>
            <a:r>
              <a:rPr lang="ru-RU" sz="2400" dirty="0"/>
              <a:t> рисунок 1.12 </a:t>
            </a:r>
            <a:r>
              <a:rPr lang="ru-RU" sz="2400" dirty="0" smtClean="0"/>
              <a:t>- </a:t>
            </a:r>
            <a:r>
              <a:rPr lang="ru-RU" sz="2400" b="1" i="1" dirty="0"/>
              <a:t>горизонтальной и профильном </a:t>
            </a:r>
            <a:r>
              <a:rPr lang="ru-RU" sz="2400" dirty="0"/>
              <a:t>(х=0, </a:t>
            </a:r>
            <a:r>
              <a:rPr lang="en-US" sz="2400" dirty="0"/>
              <a:t>z</a:t>
            </a:r>
            <a:r>
              <a:rPr lang="ru-RU" sz="2400" dirty="0"/>
              <a:t>=0)</a:t>
            </a:r>
          </a:p>
        </p:txBody>
      </p:sp>
      <p:pic>
        <p:nvPicPr>
          <p:cNvPr id="5" name="Рисунок 4" descr="C:\Users\chuc\AppData\Local\Temp\FineReader12.00\media\image8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780928"/>
            <a:ext cx="8712969" cy="288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177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Если точка принадлежит одновременно </a:t>
            </a:r>
            <a:r>
              <a:rPr lang="ru-RU" sz="2400" b="1" i="1" dirty="0"/>
              <a:t>трем плоскостям проекций</a:t>
            </a:r>
            <a:r>
              <a:rPr lang="ru-RU" sz="2400" dirty="0"/>
              <a:t>, то на эпюре все три проекции совпадают </a:t>
            </a:r>
            <a:r>
              <a:rPr lang="ru-RU" sz="2400" b="1" i="1" dirty="0"/>
              <a:t>(А '=А "=А'")</a:t>
            </a:r>
            <a:r>
              <a:rPr lang="ru-RU" sz="2400" dirty="0"/>
              <a:t> и находятся в начале координат (рис. 1.13).</a:t>
            </a:r>
          </a:p>
        </p:txBody>
      </p:sp>
      <p:pic>
        <p:nvPicPr>
          <p:cNvPr id="3" name="Рисунок 2" descr="C:\Users\chuc\AppData\Local\Temp\FineReader12.00\media\image9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16832"/>
            <a:ext cx="3292698" cy="281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05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554" y="3212976"/>
            <a:ext cx="8784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Вопрос </a:t>
            </a:r>
            <a:r>
              <a:rPr lang="ru-RU" sz="2400" b="1" dirty="0" smtClean="0"/>
              <a:t>№4. </a:t>
            </a:r>
            <a:r>
              <a:rPr lang="ru-RU" sz="2400" dirty="0"/>
              <a:t>Проекции прямых </a:t>
            </a:r>
            <a:r>
              <a:rPr lang="ru-RU" sz="2400" dirty="0" smtClean="0"/>
              <a:t>линий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1779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554" y="3212976"/>
            <a:ext cx="8784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/>
              <a:t>Вопрос №1. </a:t>
            </a:r>
            <a:r>
              <a:rPr lang="ru-RU" sz="2400" dirty="0"/>
              <a:t>Центральное и параллельное проецирование </a:t>
            </a:r>
          </a:p>
        </p:txBody>
      </p:sp>
    </p:spTree>
    <p:extLst>
      <p:ext uri="{BB962C8B-B14F-4D97-AF65-F5344CB8AC3E}">
        <p14:creationId xmlns:p14="http://schemas.microsoft.com/office/powerpoint/2010/main" val="142224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44644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Наглядное изображение прямой и ее ортогональное проецирование на плоскость π показано на рисунке 1.14.</a:t>
            </a:r>
            <a:endParaRPr lang="ru-RU" sz="3200" dirty="0"/>
          </a:p>
        </p:txBody>
      </p:sp>
      <p:pic>
        <p:nvPicPr>
          <p:cNvPr id="5" name="Рисунок 4" descr="C:\Users\chuc\AppData\Local\Temp\FineReader12.00\media\image10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6492"/>
            <a:ext cx="3866108" cy="25202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79512" y="2708920"/>
            <a:ext cx="84746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Между длиной отрезка </a:t>
            </a:r>
            <a:r>
              <a:rPr lang="ru-RU" sz="2400" b="1" i="1" dirty="0"/>
              <a:t>АВ</a:t>
            </a:r>
            <a:r>
              <a:rPr lang="ru-RU" sz="2400" dirty="0"/>
              <a:t> и его проекцией </a:t>
            </a:r>
            <a:r>
              <a:rPr lang="ru-RU" sz="2400" b="1" i="1" dirty="0"/>
              <a:t>А’В’</a:t>
            </a:r>
            <a:r>
              <a:rPr lang="ru-RU" sz="2400" dirty="0"/>
              <a:t> имеется зависимость </a:t>
            </a:r>
          </a:p>
          <a:p>
            <a:pPr indent="447675"/>
            <a:r>
              <a:rPr lang="ru-RU" sz="2400" dirty="0" smtClean="0"/>
              <a:t>                              </a:t>
            </a:r>
            <a:r>
              <a:rPr lang="en-US" sz="2400" dirty="0" smtClean="0"/>
              <a:t>|</a:t>
            </a:r>
            <a:r>
              <a:rPr lang="en-US" sz="2400" dirty="0"/>
              <a:t>A’B’| </a:t>
            </a:r>
            <a:r>
              <a:rPr lang="ru-RU" sz="2400" dirty="0"/>
              <a:t>= </a:t>
            </a:r>
            <a:r>
              <a:rPr lang="en-US" sz="2400" dirty="0"/>
              <a:t>|AB| </a:t>
            </a:r>
            <a:r>
              <a:rPr lang="ru-RU" sz="2400" dirty="0" err="1"/>
              <a:t>cos</a:t>
            </a:r>
            <a:r>
              <a:rPr lang="ru-RU" sz="2400" dirty="0">
                <a:sym typeface="Symbol" panose="05050102010706020507" pitchFamily="18" charset="2"/>
              </a:rPr>
              <a:t>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где </a:t>
            </a:r>
            <a:r>
              <a:rPr lang="ru-RU" sz="2400" dirty="0">
                <a:sym typeface="Symbol" panose="05050102010706020507" pitchFamily="18" charset="2"/>
              </a:rPr>
              <a:t></a:t>
            </a:r>
            <a:r>
              <a:rPr lang="ru-RU" sz="2400" dirty="0"/>
              <a:t> - угол между отрезком и плоскостью проекций. </a:t>
            </a:r>
            <a:endParaRPr lang="ru-RU" sz="2400" dirty="0" smtClean="0"/>
          </a:p>
          <a:p>
            <a:pPr indent="447675"/>
            <a:r>
              <a:rPr lang="ru-RU" sz="2400" dirty="0" smtClean="0"/>
              <a:t>При </a:t>
            </a:r>
            <a:r>
              <a:rPr lang="ru-RU" sz="2400" dirty="0">
                <a:sym typeface="Symbol" panose="05050102010706020507" pitchFamily="18" charset="2"/>
              </a:rPr>
              <a:t></a:t>
            </a:r>
            <a:r>
              <a:rPr lang="ru-RU" sz="2400" dirty="0"/>
              <a:t> = 0 </a:t>
            </a:r>
            <a:r>
              <a:rPr lang="ru-RU" sz="2400" b="1" i="1" dirty="0"/>
              <a:t>(отрезок параллелен плоскости проекций</a:t>
            </a:r>
            <a:r>
              <a:rPr lang="ru-RU" sz="2400" dirty="0"/>
              <a:t>) отрезок проецируется в </a:t>
            </a:r>
            <a:r>
              <a:rPr lang="ru-RU" sz="2400" b="1" i="1" dirty="0"/>
              <a:t>натуральную величину;</a:t>
            </a:r>
            <a:r>
              <a:rPr lang="ru-RU" sz="2400" dirty="0"/>
              <a:t> </a:t>
            </a:r>
            <a:endParaRPr lang="ru-RU" sz="2400" dirty="0" smtClean="0"/>
          </a:p>
          <a:p>
            <a:pPr indent="447675"/>
            <a:r>
              <a:rPr lang="ru-RU" sz="2400" dirty="0" smtClean="0"/>
              <a:t>при </a:t>
            </a:r>
            <a:r>
              <a:rPr lang="ru-RU" sz="2400" dirty="0">
                <a:sym typeface="Symbol" panose="05050102010706020507" pitchFamily="18" charset="2"/>
              </a:rPr>
              <a:t></a:t>
            </a:r>
            <a:r>
              <a:rPr lang="ru-RU" sz="2400" dirty="0"/>
              <a:t> = 90° </a:t>
            </a:r>
            <a:r>
              <a:rPr lang="ru-RU" sz="2400" b="1" i="1" dirty="0"/>
              <a:t>(отрезок перпендикулярен плоскости проекции</a:t>
            </a:r>
            <a:r>
              <a:rPr lang="ru-RU" sz="2400" dirty="0"/>
              <a:t>) отрезок проецируется </a:t>
            </a:r>
            <a:r>
              <a:rPr lang="ru-RU" sz="2400" b="1" i="1" dirty="0"/>
              <a:t>в точку.</a:t>
            </a:r>
            <a:r>
              <a:rPr lang="ru-RU" sz="2400" dirty="0"/>
              <a:t> В остальных случаях </a:t>
            </a:r>
            <a:r>
              <a:rPr lang="ru-RU" sz="2400" b="1" i="1" dirty="0"/>
              <a:t>длина проекции отрезка меньше самого отрезка</a:t>
            </a:r>
            <a:r>
              <a:rPr lang="ru-RU" sz="2400" b="1" i="1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0634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На рисунке 1.15 показан эпюр прямого отрезка </a:t>
            </a:r>
            <a:r>
              <a:rPr lang="ru-RU" sz="2400" b="1" i="1" dirty="0"/>
              <a:t>АВ</a:t>
            </a:r>
            <a:r>
              <a:rPr lang="ru-RU" sz="2400" dirty="0"/>
              <a:t> на трех плоскостях проекций.</a:t>
            </a:r>
            <a:endParaRPr lang="ru-RU" sz="3200" dirty="0"/>
          </a:p>
        </p:txBody>
      </p:sp>
      <p:pic>
        <p:nvPicPr>
          <p:cNvPr id="5" name="Рисунок 4" descr="C:\Users\chuc\AppData\Local\Temp\FineReader12.00\media\image1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84784"/>
            <a:ext cx="4654128" cy="43829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683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Относительно плоскостей проекций прямая может занимать различные положения.</a:t>
            </a:r>
          </a:p>
          <a:p>
            <a:pPr indent="447675"/>
            <a:r>
              <a:rPr lang="ru-RU" sz="2400" dirty="0"/>
              <a:t>Прямая может быть не параллельная ни одной плоскости проекций. Такая прямая называются </a:t>
            </a:r>
            <a:r>
              <a:rPr lang="ru-RU" sz="2400" b="1" i="1" dirty="0"/>
              <a:t>прямой общего положения</a:t>
            </a:r>
            <a:r>
              <a:rPr lang="ru-RU" sz="2400" dirty="0"/>
              <a:t> и изображена на рисунке 1.15.</a:t>
            </a:r>
          </a:p>
        </p:txBody>
      </p:sp>
      <p:pic>
        <p:nvPicPr>
          <p:cNvPr id="5" name="Рисунок 4" descr="C:\Users\chuc\AppData\Local\Temp\FineReader12.00\media\image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39948"/>
            <a:ext cx="3646016" cy="3653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539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/>
            <a:r>
              <a:rPr lang="ru-RU" sz="2400" dirty="0"/>
              <a:t>Прямая параллельна одной из плоскостей проекций или двум плоскостям проекций, т.е. перпендикулярная третьей, называется </a:t>
            </a:r>
            <a:r>
              <a:rPr lang="ru-RU" sz="2400" b="1" i="1" dirty="0"/>
              <a:t>прямой частного положения.</a:t>
            </a:r>
            <a:endParaRPr lang="ru-RU" sz="2400" dirty="0"/>
          </a:p>
          <a:p>
            <a:pPr indent="538163"/>
            <a:r>
              <a:rPr lang="ru-RU" sz="2400" dirty="0"/>
              <a:t>Прямая параллельная одной из плоскостей проекций называется </a:t>
            </a:r>
            <a:r>
              <a:rPr lang="ru-RU" sz="2400" b="1" i="1" dirty="0"/>
              <a:t>линией уровня:</a:t>
            </a:r>
            <a:r>
              <a:rPr lang="ru-RU" sz="2400" dirty="0"/>
              <a:t> Прямая параллельная горизонтальной плоскости проекции называется </a:t>
            </a:r>
            <a:r>
              <a:rPr lang="ru-RU" sz="2400" b="1" i="1" dirty="0"/>
              <a:t>горизонталь</a:t>
            </a:r>
            <a:r>
              <a:rPr lang="ru-RU" sz="2400" dirty="0"/>
              <a:t> и обозначается </a:t>
            </a:r>
            <a:r>
              <a:rPr lang="en-US" sz="2400" b="1" i="1" dirty="0"/>
              <a:t>h</a:t>
            </a:r>
            <a:r>
              <a:rPr lang="en-US" sz="2400" dirty="0"/>
              <a:t> </a:t>
            </a:r>
            <a:r>
              <a:rPr lang="ru-RU" sz="2400" dirty="0"/>
              <a:t>(рис. 1.16). </a:t>
            </a:r>
            <a:r>
              <a:rPr lang="ru-RU" sz="2400" b="1" i="1" dirty="0"/>
              <a:t>На горизонтальной плоскости проекций</a:t>
            </a:r>
            <a:r>
              <a:rPr lang="ru-RU" sz="2400" dirty="0"/>
              <a:t> такая прямая проецируется в </a:t>
            </a:r>
            <a:r>
              <a:rPr lang="ru-RU" sz="2400" b="1" i="1" dirty="0"/>
              <a:t>истинную величину.</a:t>
            </a:r>
            <a:r>
              <a:rPr lang="ru-RU" sz="2400" dirty="0"/>
              <a:t> </a:t>
            </a:r>
            <a:endParaRPr lang="ru-RU" sz="3200" dirty="0"/>
          </a:p>
        </p:txBody>
      </p:sp>
      <p:pic>
        <p:nvPicPr>
          <p:cNvPr id="6" name="Рисунок 5" descr="C:\Users\chuc\AppData\Local\Temp\FineReader12.00\media\image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07636"/>
            <a:ext cx="3312368" cy="34337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483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/>
            <a:r>
              <a:rPr lang="ru-RU" sz="2400" dirty="0" smtClean="0"/>
              <a:t>Прямая </a:t>
            </a:r>
            <a:r>
              <a:rPr lang="ru-RU" sz="2400" dirty="0"/>
              <a:t>параллельная фронтальной плоскости проекций называется </a:t>
            </a:r>
            <a:r>
              <a:rPr lang="ru-RU" sz="2400" b="1" i="1" dirty="0" err="1"/>
              <a:t>фронталь</a:t>
            </a:r>
            <a:r>
              <a:rPr lang="ru-RU" sz="2400" dirty="0"/>
              <a:t> и обозначается  </a:t>
            </a:r>
            <a:r>
              <a:rPr lang="en-US" sz="2400" b="1" i="1" dirty="0"/>
              <a:t>f</a:t>
            </a:r>
            <a:r>
              <a:rPr lang="en-US" sz="2400" i="1" dirty="0"/>
              <a:t> </a:t>
            </a:r>
            <a:r>
              <a:rPr lang="ru-RU" sz="2400" dirty="0"/>
              <a:t>(рис. 1.17). На </a:t>
            </a:r>
            <a:r>
              <a:rPr lang="ru-RU" sz="2400" b="1" i="1" dirty="0"/>
              <a:t>фронтальной плоскости проекций</a:t>
            </a:r>
            <a:r>
              <a:rPr lang="ru-RU" sz="2400" dirty="0"/>
              <a:t> такая прямая проецируется в </a:t>
            </a:r>
            <a:r>
              <a:rPr lang="ru-RU" sz="2400" b="1" i="1" dirty="0"/>
              <a:t>истинную величину.</a:t>
            </a:r>
            <a:r>
              <a:rPr lang="ru-RU" sz="2400" dirty="0"/>
              <a:t> </a:t>
            </a:r>
            <a:endParaRPr lang="ru-RU" sz="2400" dirty="0" smtClean="0"/>
          </a:p>
          <a:p>
            <a:pPr indent="538163"/>
            <a:r>
              <a:rPr lang="ru-RU" sz="2400" dirty="0" smtClean="0"/>
              <a:t>Прямая </a:t>
            </a:r>
            <a:r>
              <a:rPr lang="ru-RU" sz="2400" dirty="0"/>
              <a:t>параллельная профильной плоскости проекций называется </a:t>
            </a:r>
            <a:r>
              <a:rPr lang="ru-RU" sz="2400" b="1" i="1" dirty="0"/>
              <a:t>профильная прямая </a:t>
            </a:r>
            <a:r>
              <a:rPr lang="ru-RU" sz="2400" dirty="0"/>
              <a:t>и обозначается </a:t>
            </a:r>
            <a:r>
              <a:rPr lang="ru-RU" sz="2400" b="1" i="1" dirty="0"/>
              <a:t>р</a:t>
            </a:r>
            <a:r>
              <a:rPr lang="ru-RU" sz="2400" dirty="0"/>
              <a:t> (рис. 1.18). На </a:t>
            </a:r>
            <a:r>
              <a:rPr lang="ru-RU" sz="2400" b="1" i="1" dirty="0"/>
              <a:t>профильной плоскости проекций</a:t>
            </a:r>
            <a:r>
              <a:rPr lang="ru-RU" sz="2400" dirty="0"/>
              <a:t> такая прямая проецируется в </a:t>
            </a:r>
            <a:r>
              <a:rPr lang="ru-RU" sz="2400" b="1" i="1" dirty="0"/>
              <a:t>истинную величину</a:t>
            </a:r>
            <a:r>
              <a:rPr lang="ru-RU" sz="2400" b="1" i="1" dirty="0" smtClean="0"/>
              <a:t>.</a:t>
            </a:r>
            <a:r>
              <a:rPr lang="ru-RU" sz="2400" dirty="0" smtClean="0"/>
              <a:t> </a:t>
            </a:r>
            <a:endParaRPr lang="ru-RU" sz="4000" dirty="0"/>
          </a:p>
        </p:txBody>
      </p:sp>
      <p:pic>
        <p:nvPicPr>
          <p:cNvPr id="5" name="Рисунок 4" descr="C:\Users\chuc\AppData\Local\Temp\FineReader12.00\media\image1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307636"/>
            <a:ext cx="3288496" cy="324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chuc\AppData\Local\Temp\FineReader12.00\media\image13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72066"/>
            <a:ext cx="3240360" cy="32116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527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/>
            <a:r>
              <a:rPr lang="ru-RU" sz="2400" dirty="0"/>
              <a:t>Прямая, параллельная двум плоскостям проекций, перпендикулярна третьей. Такая прямая называется </a:t>
            </a:r>
            <a:r>
              <a:rPr lang="ru-RU" sz="2400" b="1" i="1" dirty="0"/>
              <a:t>проецирующей.</a:t>
            </a:r>
            <a:r>
              <a:rPr lang="ru-RU" sz="2400" dirty="0"/>
              <a:t> Она проецируется в точку на той плоскости проекций, к которой она перпендикулярна</a:t>
            </a:r>
            <a:r>
              <a:rPr lang="ru-RU" sz="2400" dirty="0" smtClean="0"/>
              <a:t>.</a:t>
            </a:r>
          </a:p>
          <a:p>
            <a:pPr indent="538163"/>
            <a:r>
              <a:rPr lang="ru-RU" sz="2400" dirty="0" smtClean="0"/>
              <a:t>На </a:t>
            </a:r>
            <a:r>
              <a:rPr lang="ru-RU" sz="2400" dirty="0"/>
              <a:t>рисунке 1.19 показан эпюр </a:t>
            </a:r>
            <a:r>
              <a:rPr lang="ru-RU" sz="2400" b="1" dirty="0"/>
              <a:t>горизонтально</a:t>
            </a:r>
            <a:r>
              <a:rPr lang="ru-RU" sz="2400" dirty="0"/>
              <a:t> проецирующей прямой, на рисунке 1.20 - эпюр </a:t>
            </a:r>
            <a:r>
              <a:rPr lang="ru-RU" sz="2400" b="1" dirty="0"/>
              <a:t>фронтально</a:t>
            </a:r>
            <a:r>
              <a:rPr lang="ru-RU" sz="2400" dirty="0"/>
              <a:t> проецирующей прямой, на рисунке 1.21-эпюр </a:t>
            </a:r>
            <a:r>
              <a:rPr lang="ru-RU" sz="2400" b="1" dirty="0" err="1"/>
              <a:t>профильно</a:t>
            </a:r>
            <a:r>
              <a:rPr lang="ru-RU" sz="2400" dirty="0"/>
              <a:t> проецирующей прямой.</a:t>
            </a:r>
          </a:p>
        </p:txBody>
      </p:sp>
      <p:pic>
        <p:nvPicPr>
          <p:cNvPr id="6" name="Рисунок 5" descr="C:\Users\chuc\AppData\Local\Temp\FineReader12.00\media\image15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8" y="3320708"/>
            <a:ext cx="2882900" cy="300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chuc\AppData\Local\Temp\FineReader12.00\media\image16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473108"/>
            <a:ext cx="2425700" cy="270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chuc\AppData\Local\Temp\FineReader12.00\media\image17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53748"/>
            <a:ext cx="2311400" cy="2654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527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/>
              <a:t>ВЗАИМНОЕ ПОЛОЖЕНИЕ </a:t>
            </a:r>
            <a:r>
              <a:rPr lang="ru-RU" sz="2400" b="1" dirty="0" smtClean="0"/>
              <a:t>ПРЯМЫХ</a:t>
            </a:r>
          </a:p>
          <a:p>
            <a:pPr lvl="0" algn="ctr"/>
            <a:endParaRPr lang="ru-RU" sz="2400" b="1" dirty="0"/>
          </a:p>
          <a:p>
            <a:pPr indent="447675"/>
            <a:r>
              <a:rPr lang="ru-RU" sz="2400" dirty="0"/>
              <a:t>Две прямые в пространстве могут быть: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параллельными;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пересекающимися;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скрашивающимися</a:t>
            </a:r>
            <a:r>
              <a:rPr lang="ru-RU" sz="2400" dirty="0" smtClean="0"/>
              <a:t>.</a:t>
            </a:r>
          </a:p>
          <a:p>
            <a:pPr indent="447675"/>
            <a:r>
              <a:rPr lang="ru-RU" sz="2400" b="1" i="1" dirty="0"/>
              <a:t>Параллельные прямые</a:t>
            </a:r>
            <a:r>
              <a:rPr lang="ru-RU" sz="2400" dirty="0"/>
              <a:t> это прямые, лежащие в одной плоскости, и не пересекающиеся между собой</a:t>
            </a:r>
            <a:r>
              <a:rPr lang="ru-RU" sz="2400" dirty="0" smtClean="0"/>
              <a:t>. Если </a:t>
            </a:r>
            <a:r>
              <a:rPr lang="ru-RU" sz="2400" dirty="0"/>
              <a:t>в пространстве прямые параллельны</a:t>
            </a:r>
            <a:r>
              <a:rPr lang="ru-RU" sz="2400" b="1" i="1" dirty="0"/>
              <a:t>, </a:t>
            </a:r>
            <a:r>
              <a:rPr lang="ru-RU" sz="2400" dirty="0"/>
              <a:t>то их одноименные проекции параллельны между собой</a:t>
            </a:r>
            <a:r>
              <a:rPr lang="ru-RU" sz="2400" b="1" i="1" dirty="0"/>
              <a:t> </a:t>
            </a:r>
            <a:endParaRPr lang="ru-RU" sz="2400" b="1" i="1" dirty="0" smtClean="0"/>
          </a:p>
          <a:p>
            <a:pPr indent="447675"/>
            <a:r>
              <a:rPr lang="ru-RU" sz="2400" b="1" i="1" dirty="0" smtClean="0"/>
              <a:t>Пересекающиеся прямые</a:t>
            </a:r>
            <a:r>
              <a:rPr lang="ru-RU" sz="2400" dirty="0" smtClean="0"/>
              <a:t> </a:t>
            </a:r>
            <a:r>
              <a:rPr lang="ru-RU" sz="2400" dirty="0"/>
              <a:t>это прямые, лежащие в одной плоскости и имеющие общую точку </a:t>
            </a:r>
            <a:endParaRPr lang="ru-RU" sz="2400" dirty="0" smtClean="0"/>
          </a:p>
          <a:p>
            <a:pPr indent="447675"/>
            <a:r>
              <a:rPr lang="ru-RU" sz="2400" b="1" i="1" dirty="0"/>
              <a:t>Скрещивающимися прямыми</a:t>
            </a:r>
            <a:r>
              <a:rPr lang="ru-RU" sz="2400" dirty="0"/>
              <a:t> называются прямые, не параллельные и не пересекающиеся </a:t>
            </a:r>
          </a:p>
        </p:txBody>
      </p:sp>
    </p:spTree>
    <p:extLst>
      <p:ext uri="{BB962C8B-B14F-4D97-AF65-F5344CB8AC3E}">
        <p14:creationId xmlns:p14="http://schemas.microsoft.com/office/powerpoint/2010/main" val="244949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Изготовление деталей и сборка изделий производится по чертежам. </a:t>
            </a:r>
            <a:r>
              <a:rPr lang="ru-RU" sz="2400" b="1" dirty="0"/>
              <a:t>Чертежом</a:t>
            </a:r>
            <a:r>
              <a:rPr lang="ru-RU" sz="2400" dirty="0"/>
              <a:t> называют документ, содержащий изображение предмета и другие данные, </a:t>
            </a:r>
            <a:r>
              <a:rPr lang="ru-RU" sz="2400" dirty="0" smtClean="0"/>
              <a:t>необходимые </a:t>
            </a:r>
            <a:r>
              <a:rPr lang="ru-RU" sz="2400" dirty="0"/>
              <a:t>для его изготовления и контроля.</a:t>
            </a:r>
          </a:p>
          <a:p>
            <a:pPr indent="447675"/>
            <a:r>
              <a:rPr lang="ru-RU" sz="2400" dirty="0"/>
              <a:t>Метод, при помощи которого получают изображение пространственных объектов на плоском поле чертежа, называется </a:t>
            </a:r>
            <a:r>
              <a:rPr lang="ru-RU" sz="2400" b="1" dirty="0"/>
              <a:t>методом проекций </a:t>
            </a:r>
            <a:r>
              <a:rPr lang="ru-RU" sz="2400" dirty="0"/>
              <a:t>или </a:t>
            </a:r>
            <a:r>
              <a:rPr lang="ru-RU" sz="2400" b="1" dirty="0"/>
              <a:t>методом </a:t>
            </a:r>
            <a:r>
              <a:rPr lang="ru-RU" sz="2400" b="1" dirty="0" smtClean="0"/>
              <a:t>проецирования</a:t>
            </a:r>
            <a:r>
              <a:rPr lang="ru-RU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3409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b="1" dirty="0"/>
              <a:t>Проецирование</a:t>
            </a:r>
            <a:r>
              <a:rPr lang="ru-RU" sz="2400" dirty="0"/>
              <a:t> - процесс получения изображения предмета на какой либо </a:t>
            </a:r>
            <a:r>
              <a:rPr lang="ru-RU" sz="2400" dirty="0" smtClean="0"/>
              <a:t>плоскости</a:t>
            </a:r>
            <a:r>
              <a:rPr lang="ru-RU" sz="2400" dirty="0"/>
              <a:t>. Полученное изображение - проекция предмета.</a:t>
            </a:r>
          </a:p>
          <a:p>
            <a:pPr indent="447675"/>
            <a:r>
              <a:rPr lang="ru-RU" sz="2400" dirty="0"/>
              <a:t>Элементами, с помощью которых осуществляется проецирование, являются:</a:t>
            </a:r>
          </a:p>
          <a:p>
            <a:pPr indent="447675"/>
            <a:r>
              <a:rPr lang="ru-RU" sz="2400" i="1" dirty="0"/>
              <a:t>центр проецирования </a:t>
            </a:r>
            <a:r>
              <a:rPr lang="ru-RU" sz="2400" dirty="0"/>
              <a:t>- точка, из которой производится проецирование;</a:t>
            </a:r>
          </a:p>
          <a:p>
            <a:pPr indent="447675"/>
            <a:r>
              <a:rPr lang="ru-RU" sz="2400" i="1" dirty="0"/>
              <a:t>объект проецирования </a:t>
            </a:r>
            <a:r>
              <a:rPr lang="ru-RU" sz="2400" dirty="0"/>
              <a:t>- изображаемый предмет;</a:t>
            </a:r>
          </a:p>
          <a:p>
            <a:pPr indent="447675"/>
            <a:r>
              <a:rPr lang="ru-RU" sz="2400" i="1" dirty="0"/>
              <a:t>плоскость проекций </a:t>
            </a:r>
            <a:r>
              <a:rPr lang="ru-RU" sz="2400" dirty="0"/>
              <a:t>— плоскость, на которую производится проецирование;</a:t>
            </a:r>
          </a:p>
          <a:p>
            <a:pPr indent="447675"/>
            <a:r>
              <a:rPr lang="ru-RU" sz="2400" i="1" dirty="0"/>
              <a:t>проецирующие лучи </a:t>
            </a:r>
            <a:r>
              <a:rPr lang="ru-RU" sz="2400" dirty="0"/>
              <a:t>- воображаемые прямые, с помощью которых производится проецирование.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126990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Users\chuc\AppData\Local\Temp\FineReader12.00\media\image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836712"/>
            <a:ext cx="5695900" cy="4006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779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Различают </a:t>
            </a:r>
            <a:r>
              <a:rPr lang="ru-RU" sz="2400" b="1" dirty="0"/>
              <a:t>центральное</a:t>
            </a:r>
            <a:r>
              <a:rPr lang="ru-RU" sz="2400" dirty="0"/>
              <a:t> и </a:t>
            </a:r>
            <a:r>
              <a:rPr lang="ru-RU" sz="2400" b="1" dirty="0"/>
              <a:t>параллельное</a:t>
            </a:r>
            <a:r>
              <a:rPr lang="ru-RU" sz="2400" dirty="0"/>
              <a:t> проецирование. </a:t>
            </a:r>
            <a:endParaRPr lang="ru-RU" sz="2400" dirty="0" smtClean="0"/>
          </a:p>
        </p:txBody>
      </p:sp>
      <p:pic>
        <p:nvPicPr>
          <p:cNvPr id="3" name="Рисунок 2" descr="C:\Users\chuc\AppData\Local\Temp\FineReader12.00\media\image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86" y="836712"/>
            <a:ext cx="3162300" cy="2628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491880" y="836712"/>
            <a:ext cx="52920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При </a:t>
            </a:r>
            <a:r>
              <a:rPr lang="ru-RU" sz="2400" i="1" dirty="0"/>
              <a:t>центральном</a:t>
            </a:r>
            <a:r>
              <a:rPr lang="ru-RU" sz="2400" dirty="0"/>
              <a:t> проецировании все проецирующие лучи исходят из одной точки - центра проецирования, находящегося на определенном расстоянии от плоскости проекций (рис. 1.2).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1002" y="4203740"/>
            <a:ext cx="37009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При </a:t>
            </a:r>
            <a:r>
              <a:rPr lang="ru-RU" sz="2400" i="1" dirty="0"/>
              <a:t>параллельном</a:t>
            </a:r>
            <a:r>
              <a:rPr lang="ru-RU" sz="2400" dirty="0"/>
              <a:t> проецировании все проецирующие лучи параллельны между собой (рис. 1.3). </a:t>
            </a:r>
            <a:endParaRPr lang="ru-RU" sz="2400" dirty="0" smtClean="0"/>
          </a:p>
        </p:txBody>
      </p:sp>
      <p:pic>
        <p:nvPicPr>
          <p:cNvPr id="7" name="Рисунок 6" descr="C:\Users\chuc\AppData\Local\Temp\FineReader12.00\media\image3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368732"/>
            <a:ext cx="4320480" cy="276675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421978" y="3584699"/>
            <a:ext cx="1701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рис. 1.2</a:t>
            </a:r>
            <a:endParaRPr lang="ru-RU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355976" y="6135484"/>
            <a:ext cx="1701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рис. </a:t>
            </a:r>
            <a:r>
              <a:rPr lang="ru-RU" sz="2400" dirty="0" smtClean="0"/>
              <a:t>1.3</a:t>
            </a:r>
          </a:p>
        </p:txBody>
      </p:sp>
    </p:spTree>
    <p:extLst>
      <p:ext uri="{BB962C8B-B14F-4D97-AF65-F5344CB8AC3E}">
        <p14:creationId xmlns:p14="http://schemas.microsoft.com/office/powerpoint/2010/main" val="35979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Центр проецирования предполагается условно удаленным в бесконечность. В </a:t>
            </a:r>
            <a:r>
              <a:rPr lang="ru-RU" sz="2400" dirty="0" smtClean="0"/>
              <a:t>черчении </a:t>
            </a:r>
            <a:r>
              <a:rPr lang="ru-RU" sz="2400" dirty="0"/>
              <a:t>пользуются </a:t>
            </a:r>
            <a:r>
              <a:rPr lang="ru-RU" sz="2400" b="1" dirty="0"/>
              <a:t>параллельными</a:t>
            </a:r>
            <a:r>
              <a:rPr lang="ru-RU" sz="2400" dirty="0"/>
              <a:t> проекциями. </a:t>
            </a:r>
            <a:endParaRPr lang="ru-RU" sz="2400" dirty="0" smtClean="0"/>
          </a:p>
          <a:p>
            <a:pPr indent="447675"/>
            <a:r>
              <a:rPr lang="ru-RU" sz="2400" dirty="0"/>
              <a:t>Если проецирующие лучи составляют с плоскостью проекций прямой угол, то </a:t>
            </a:r>
            <a:r>
              <a:rPr lang="ru-RU" sz="2400" dirty="0" smtClean="0"/>
              <a:t>такие </a:t>
            </a:r>
            <a:r>
              <a:rPr lang="ru-RU" sz="2400" dirty="0"/>
              <a:t>параллельные проекции называются </a:t>
            </a:r>
            <a:r>
              <a:rPr lang="ru-RU" sz="2400" b="1" i="1" dirty="0"/>
              <a:t>прямоугольными</a:t>
            </a:r>
            <a:r>
              <a:rPr lang="ru-RU" sz="2400" dirty="0"/>
              <a:t> (рис. 1.4). Прямоугольные проекции называют также </a:t>
            </a:r>
            <a:r>
              <a:rPr lang="ru-RU" sz="2400" b="1" i="1" dirty="0"/>
              <a:t>ортогональными</a:t>
            </a:r>
            <a:r>
              <a:rPr lang="ru-RU" sz="2400" dirty="0"/>
              <a:t>.</a:t>
            </a:r>
          </a:p>
        </p:txBody>
      </p:sp>
      <p:pic>
        <p:nvPicPr>
          <p:cNvPr id="3" name="Рисунок 2" descr="C:\Users\chuc\AppData\Local\Temp\FineReader12.00\media\image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4464496" cy="29466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475656" y="6021288"/>
            <a:ext cx="1701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рис. </a:t>
            </a:r>
            <a:r>
              <a:rPr lang="ru-RU" sz="2400" dirty="0" smtClean="0"/>
              <a:t>1.4</a:t>
            </a:r>
          </a:p>
        </p:txBody>
      </p:sp>
    </p:spTree>
    <p:extLst>
      <p:ext uri="{BB962C8B-B14F-4D97-AF65-F5344CB8AC3E}">
        <p14:creationId xmlns:p14="http://schemas.microsoft.com/office/powerpoint/2010/main" val="194925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554" y="3212976"/>
            <a:ext cx="87849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Вопрос </a:t>
            </a:r>
            <a:r>
              <a:rPr lang="ru-RU" sz="2400" b="1" dirty="0" smtClean="0"/>
              <a:t>№2. </a:t>
            </a:r>
            <a:r>
              <a:rPr lang="ru-RU" sz="2400" dirty="0"/>
              <a:t>Проецирование на три плоскости проекций (комплексный чертеж МОНЖА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693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b="1" i="1" dirty="0"/>
              <a:t>Обратимость чертежа</a:t>
            </a:r>
            <a:r>
              <a:rPr lang="ru-RU" sz="2400" dirty="0"/>
              <a:t>, т.е. однозначное определение положения точки в </a:t>
            </a:r>
            <a:r>
              <a:rPr lang="ru-RU" sz="2400" dirty="0" smtClean="0"/>
              <a:t>пространстве </a:t>
            </a:r>
            <a:r>
              <a:rPr lang="ru-RU" sz="2400" dirty="0"/>
              <a:t>по ее проекциям, может быть обеспечена проецированием на две </a:t>
            </a:r>
            <a:r>
              <a:rPr lang="ru-RU" sz="2400" i="1" dirty="0" smtClean="0"/>
              <a:t>непараллельные</a:t>
            </a:r>
            <a:r>
              <a:rPr lang="ru-RU" sz="2400" dirty="0" smtClean="0"/>
              <a:t> </a:t>
            </a:r>
            <a:r>
              <a:rPr lang="ru-RU" sz="2400" dirty="0"/>
              <a:t>плоскости проекций</a:t>
            </a:r>
            <a:r>
              <a:rPr lang="ru-RU" sz="2400" dirty="0" smtClean="0"/>
              <a:t>.</a:t>
            </a:r>
          </a:p>
          <a:p>
            <a:pPr indent="447675"/>
            <a:r>
              <a:rPr lang="ru-RU" sz="2400" dirty="0"/>
              <a:t>Для большей наглядности рассмотрим три взаимно перпендикулярные плоскости (рис. 1.5): горизонтальная плоскость проекций — π</a:t>
            </a:r>
            <a:r>
              <a:rPr lang="ru-RU" sz="2400" baseline="-25000" dirty="0"/>
              <a:t>1</a:t>
            </a:r>
            <a:r>
              <a:rPr lang="ru-RU" sz="2400" dirty="0"/>
              <a:t>, фронтальная плоскость проекций – π</a:t>
            </a:r>
            <a:r>
              <a:rPr lang="ru-RU" sz="2400" baseline="-25000" dirty="0"/>
              <a:t>2</a:t>
            </a:r>
            <a:r>
              <a:rPr lang="ru-RU" sz="2400" dirty="0"/>
              <a:t>, профильная плоскость проекций –π</a:t>
            </a:r>
            <a:r>
              <a:rPr lang="ru-RU" sz="2400" baseline="-25000" dirty="0"/>
              <a:t>3</a:t>
            </a:r>
          </a:p>
        </p:txBody>
      </p:sp>
      <p:pic>
        <p:nvPicPr>
          <p:cNvPr id="6" name="Рисунок 5" descr="C:\Users\chuc\AppData\Local\Temp\FineReader12.00\media\image5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74844"/>
            <a:ext cx="4032448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343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1169</Words>
  <Application>Microsoft Office PowerPoint</Application>
  <PresentationFormat>Экран (4:3)</PresentationFormat>
  <Paragraphs>81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Calibri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Дмитрий Гайчук</cp:lastModifiedBy>
  <cp:revision>85</cp:revision>
  <dcterms:created xsi:type="dcterms:W3CDTF">2015-01-13T10:41:11Z</dcterms:created>
  <dcterms:modified xsi:type="dcterms:W3CDTF">2019-02-13T19:38:53Z</dcterms:modified>
</cp:coreProperties>
</file>